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63" r:id="rId4"/>
    <p:sldId id="267" r:id="rId5"/>
    <p:sldId id="260" r:id="rId6"/>
    <p:sldId id="258" r:id="rId7"/>
    <p:sldId id="266" r:id="rId8"/>
    <p:sldId id="261" r:id="rId9"/>
    <p:sldId id="259" r:id="rId10"/>
    <p:sldId id="268" r:id="rId11"/>
    <p:sldId id="262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77" autoAdjust="0"/>
    <p:restoredTop sz="84094" autoAdjust="0"/>
  </p:normalViewPr>
  <p:slideViewPr>
    <p:cSldViewPr snapToGrid="0">
      <p:cViewPr varScale="1">
        <p:scale>
          <a:sx n="96" d="100"/>
          <a:sy n="96" d="100"/>
        </p:scale>
        <p:origin x="14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25F43-B07D-416E-9C9C-9F506390F053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20DDD-D9B8-4F7D-B370-D32CC72B9B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97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20DDD-D9B8-4F7D-B370-D32CC72B9BF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0947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Extreme Zeiten &gt;6/8h (</a:t>
            </a:r>
            <a:r>
              <a:rPr lang="de-DE" dirty="0" err="1">
                <a:sym typeface="Wingdings" panose="05000000000000000000" pitchFamily="2" charset="2"/>
              </a:rPr>
              <a:t>g</a:t>
            </a:r>
            <a:r>
              <a:rPr lang="de-DE" dirty="0" err="1"/>
              <a:t>rosse</a:t>
            </a:r>
            <a:r>
              <a:rPr lang="de-DE" dirty="0"/>
              <a:t> Datenmengen ~800k Feature Vektoren)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h</a:t>
            </a:r>
            <a:r>
              <a:rPr lang="de-DE" dirty="0"/>
              <a:t>ohe Tendenz positive Schnitttest zu klassifizieren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/>
              <a:t>Synthetische Features brachten keine nennenswerten Erfolge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/>
              <a:t>False</a:t>
            </a:r>
            <a:r>
              <a:rPr lang="de-DE" dirty="0"/>
              <a:t> Positives Negatives stärkere Auswirkung (z.B. Praktisch 1. Ansatz)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Accuracy</a:t>
            </a:r>
            <a:r>
              <a:rPr lang="de-DE" dirty="0"/>
              <a:t>: Double Point Genauigkeit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GPU Problem: 10% Auslastung 100% Dedizierter GPU-Speicher (16 Gig)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20DDD-D9B8-4F7D-B370-D32CC72B9BF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29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Cinema 4D </a:t>
            </a:r>
            <a:r>
              <a:rPr lang="de-DE" dirty="0" err="1"/>
              <a:t>Render</a:t>
            </a:r>
            <a:endParaRPr lang="de-DE" dirty="0"/>
          </a:p>
          <a:p>
            <a:endParaRPr lang="de-DE" dirty="0"/>
          </a:p>
          <a:p>
            <a:r>
              <a:rPr lang="de-DE" dirty="0"/>
              <a:t>Auflösung: 5760x1080</a:t>
            </a:r>
          </a:p>
          <a:p>
            <a:r>
              <a:rPr lang="de-DE" dirty="0"/>
              <a:t>FPS: 25</a:t>
            </a:r>
          </a:p>
          <a:p>
            <a:r>
              <a:rPr lang="de-DE" dirty="0"/>
              <a:t>60 Sekunden Animation	= 1500</a:t>
            </a:r>
          </a:p>
          <a:p>
            <a:r>
              <a:rPr lang="de-DE" dirty="0">
                <a:sym typeface="Wingdings" panose="05000000000000000000" pitchFamily="2" charset="2"/>
              </a:rPr>
              <a:t> 140 Stunden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20DDD-D9B8-4F7D-B370-D32CC72B9BF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793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Algorithmische Ansätze Szenen Strukturen: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Logarithmische Komplexität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20DDD-D9B8-4F7D-B370-D32CC72B9BF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036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Modell: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API </a:t>
            </a:r>
            <a:r>
              <a:rPr lang="de-DE" dirty="0" err="1"/>
              <a:t>Tensorflow</a:t>
            </a:r>
            <a:endParaRPr lang="de-DE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Modell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Linearer Regressor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Linearer </a:t>
            </a:r>
            <a:r>
              <a:rPr lang="de-DE" dirty="0" err="1">
                <a:sym typeface="Wingdings" panose="05000000000000000000" pitchFamily="2" charset="2"/>
              </a:rPr>
              <a:t>Klassifizierer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Neuronales Netzwerk</a:t>
            </a:r>
            <a:r>
              <a:rPr lang="de-DE" dirty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20DDD-D9B8-4F7D-B370-D32CC72B9BF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30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/>
              <a:t>Ausgewogene Verteilung positive/negative </a:t>
            </a:r>
            <a:r>
              <a:rPr lang="de-DE" dirty="0" err="1"/>
              <a:t>Schnittests</a:t>
            </a:r>
            <a:endParaRPr lang="de-DE" dirty="0"/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dirty="0"/>
              <a:t>Durch gerichtetes </a:t>
            </a:r>
            <a:r>
              <a:rPr lang="de-DE" dirty="0" err="1"/>
              <a:t>Scattering</a:t>
            </a:r>
            <a:r>
              <a:rPr lang="de-DE" dirty="0"/>
              <a:t> (Kamera/</a:t>
            </a:r>
            <a:r>
              <a:rPr lang="de-DE" dirty="0" err="1"/>
              <a:t>Augpunkt</a:t>
            </a:r>
            <a:r>
              <a:rPr lang="de-DE" dirty="0"/>
              <a:t>), </a:t>
            </a:r>
            <a:r>
              <a:rPr lang="de-DE" dirty="0" err="1"/>
              <a:t>dh</a:t>
            </a:r>
            <a:r>
              <a:rPr lang="de-DE" dirty="0"/>
              <a:t>. Ungleichmassige Verteilung Ursprung und Richtung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20DDD-D9B8-4F7D-B370-D32CC72B9BF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284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Positiv: </a:t>
            </a:r>
            <a:br>
              <a:rPr lang="de-DE" dirty="0"/>
            </a:br>
            <a:r>
              <a:rPr lang="de-DE" dirty="0"/>
              <a:t>Adam Optimizer</a:t>
            </a:r>
          </a:p>
          <a:p>
            <a:endParaRPr lang="de-DE" dirty="0"/>
          </a:p>
          <a:p>
            <a:r>
              <a:rPr lang="de-DE" dirty="0"/>
              <a:t>Verlängerung Test 14:</a:t>
            </a:r>
          </a:p>
          <a:p>
            <a:r>
              <a:rPr lang="de-DE" dirty="0">
                <a:sym typeface="Wingdings" panose="05000000000000000000" pitchFamily="2" charset="2"/>
              </a:rPr>
              <a:t> 20h</a:t>
            </a:r>
            <a:endParaRPr lang="de-DE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Genauigkeit 0.92 | AUC: 0.95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20DDD-D9B8-4F7D-B370-D32CC72B9BF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988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Test auf Verdeckung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20DDD-D9B8-4F7D-B370-D32CC72B9BF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667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/>
              <a:t>IdR</a:t>
            </a:r>
            <a:r>
              <a:rPr lang="de-DE" dirty="0"/>
              <a:t> ungleichmäßige Verteilung Schnitttests/Hits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BBVolume</a:t>
            </a:r>
            <a:r>
              <a:rPr lang="de-DE" dirty="0">
                <a:sym typeface="Wingdings" panose="05000000000000000000" pitchFamily="2" charset="2"/>
              </a:rPr>
              <a:t>: 1600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>
                <a:sym typeface="Wingdings" panose="05000000000000000000" pitchFamily="2" charset="2"/>
              </a:rPr>
              <a:t> Gleichmassige Verteilung Origin und </a:t>
            </a:r>
            <a:r>
              <a:rPr lang="de-DE" dirty="0" err="1">
                <a:sym typeface="Wingdings" panose="05000000000000000000" pitchFamily="2" charset="2"/>
              </a:rPr>
              <a:t>Direction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Verschiedene Punkt-</a:t>
            </a:r>
            <a:r>
              <a:rPr lang="de-DE" dirty="0" err="1"/>
              <a:t>Scatter</a:t>
            </a:r>
            <a:r>
              <a:rPr lang="de-DE" dirty="0"/>
              <a:t> Ansätze:</a:t>
            </a:r>
          </a:p>
          <a:p>
            <a:r>
              <a:rPr lang="de-DE" dirty="0">
                <a:sym typeface="Wingdings" panose="05000000000000000000" pitchFamily="2" charset="2"/>
              </a:rPr>
              <a:t> Zufällig im Raum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Auf Kugel-Oberfläche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20DDD-D9B8-4F7D-B370-D32CC72B9BF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475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Scattering</a:t>
            </a:r>
            <a:r>
              <a:rPr lang="de-DE" dirty="0"/>
              <a:t> wirkte sich auf die Verteilung aber nicht auf das Training aus</a:t>
            </a:r>
          </a:p>
          <a:p>
            <a:r>
              <a:rPr lang="de-DE" dirty="0">
                <a:sym typeface="Wingdings" panose="05000000000000000000" pitchFamily="2" charset="2"/>
              </a:rPr>
              <a:t>je ausgeglichener die Verteilung ist, desto geringer ist die Genauigkeit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20DDD-D9B8-4F7D-B370-D32CC72B9BF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521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E9C2B-6057-4796-9B9B-C73018420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1774FB-153C-404B-A183-904D9D922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02249-3324-43D0-9450-644D74B8D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A495-4490-4B0A-A7DF-AF4D537FADDC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F37168-420E-43D8-A8BD-AD689C6E8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AA2CC7-9E15-4FE8-A069-7B24B5403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2CBEE-CC29-4F7F-B155-A58A2C60BA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979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46EDC-A98F-4EA5-8FA1-AD3E7B580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75F6EA2-73FC-4131-BB65-5B2BB1267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E0FA7C-9760-4EB2-8405-EA0A6D8ED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A495-4490-4B0A-A7DF-AF4D537FADDC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A207D3-A190-4313-AFB5-0DEB966ED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0339AC-554E-4A85-A546-B3274D1D7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2CBEE-CC29-4F7F-B155-A58A2C60BA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140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CEAE6B4-ACDE-4A8A-BF4C-578ECDA8E5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52A86F1-B2A2-4DF1-A1D6-3D8962AB0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F7B273-2FAD-4226-8EFD-703AFC8B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A495-4490-4B0A-A7DF-AF4D537FADDC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428870-9261-47F6-8AAC-5CD1798EA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D0DE0E-2441-4F13-BA50-FE12E82E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2CBEE-CC29-4F7F-B155-A58A2C60BA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939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802CA-1E8A-48C8-B4AA-CFA99BCA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661F94-814B-45F5-A01B-5E26DA676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3BD92A-5882-4647-B94F-FE94316C4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A495-4490-4B0A-A7DF-AF4D537FADDC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C1BFED-A150-485C-BA56-BB1CA3977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B4B90D-CF37-4965-B85B-38013F318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2CBEE-CC29-4F7F-B155-A58A2C60BA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39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E41829-81AF-45B1-8DBC-4D2AE8FA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6BD0CD-AE5C-4B0F-B7DC-68A5088AD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9EFC9-B0A7-4440-8DBE-A19BD80F6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A495-4490-4B0A-A7DF-AF4D537FADDC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BA8A47-4E20-4FAD-93A6-7EE7173A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F86370-D22F-4725-BAE3-58BC4BBC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2CBEE-CC29-4F7F-B155-A58A2C60BA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537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E6B23C-8224-4FA7-B3F6-B3E55B59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F4331A-53DE-4D41-8143-5D6F450E8E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AA0C6C-A6DD-44E9-9BFC-0D23DFB05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2A49FD-BA79-480F-B2F6-3D4A0C9EB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A495-4490-4B0A-A7DF-AF4D537FADDC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AFA0D2-B84A-4E0A-84BE-5061FF9C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3CCD5F-0740-4747-BB85-9EC8641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2CBEE-CC29-4F7F-B155-A58A2C60BA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8033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C8CB6-562D-47F7-9001-0312B817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B394C5-C383-4FA5-8B5E-9CACB29B7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8F9E73D-C9BE-4ACB-B789-7F725C333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21D169-F1E4-4106-A532-74F4E5C47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C2228D5-81C8-48EC-9604-B654E31DF8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C297D7D-95E6-45E9-9C42-BCB5BDFA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A495-4490-4B0A-A7DF-AF4D537FADDC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5439311-D733-49AC-B78E-0D52ED9D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3548B79-392D-43DE-8904-74CEF51A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2CBEE-CC29-4F7F-B155-A58A2C60BA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705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BF0409-6840-4E15-8A01-D6825D6B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9DC9B12-9B37-409F-9B9E-DAA3D8C71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A495-4490-4B0A-A7DF-AF4D537FADDC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F914B1-1987-44A5-AC4A-8505067D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01E200-ADC4-455D-997F-D7A8EB56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2CBEE-CC29-4F7F-B155-A58A2C60BA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13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3490700-AD52-449D-92BC-2EC3428F1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A495-4490-4B0A-A7DF-AF4D537FADDC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0252F4B-5DDD-464A-8340-F9F68355D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9F3F28-FA86-461A-BF23-C7B3D718A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2CBEE-CC29-4F7F-B155-A58A2C60BA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0202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1A5E62-AD41-434B-B499-7872419A2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429F78-FDD3-41D5-A4E7-E31D292D4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81EF88-B091-401F-A50C-98CB640C4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E0BE43-1D05-4AF8-A8B4-21A95C2AD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A495-4490-4B0A-A7DF-AF4D537FADDC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1B968D-B456-48D2-B4D5-0E41452A4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D5D634-FBB1-4488-9297-5ADE7BD72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2CBEE-CC29-4F7F-B155-A58A2C60BA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657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34997-42EA-445A-9F66-A725653E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ECFA69C-FC28-422B-AF1B-4C28883E4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599AC0-E695-4CD6-9A9A-5192699CF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DC7075-C24A-4F52-96BB-C30F24BD1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A495-4490-4B0A-A7DF-AF4D537FADDC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1BAC7F-8E23-4D5F-B6B5-6216D9C1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DA4AE6-E4E2-4B4D-91B6-9BA95FF7A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2CBEE-CC29-4F7F-B155-A58A2C60BA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63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9BD0B9C-EF42-4E2F-85C4-AA21C19FD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353D66-F6E2-4DC3-B100-134BF7EDA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BB4E41-6B18-4804-A17E-10037340B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2A495-4490-4B0A-A7DF-AF4D537FADDC}" type="datetimeFigureOut">
              <a:rPr lang="de-DE" smtClean="0"/>
              <a:t>17.09.2019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5A2193-81A1-4AE2-BD03-C38F8D269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976AD8-B97C-4880-8107-97D003233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2CBEE-CC29-4F7F-B155-A58A2C60BA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2641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B4B14F-EA68-43DF-B7F5-31BACC2D0D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BACHELOR-THESIS</a:t>
            </a:r>
            <a:br>
              <a:rPr lang="de-DE" dirty="0"/>
            </a:br>
            <a:r>
              <a:rPr lang="de-DE" sz="3600" dirty="0" err="1"/>
              <a:t>Machine</a:t>
            </a:r>
            <a:r>
              <a:rPr lang="de-DE" sz="3600" dirty="0"/>
              <a:t> Learning </a:t>
            </a:r>
            <a:r>
              <a:rPr lang="de-DE" sz="3600" dirty="0" err="1"/>
              <a:t>acceleration</a:t>
            </a:r>
            <a:r>
              <a:rPr lang="de-DE" sz="3600" dirty="0"/>
              <a:t> in Raytracing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10F68E4-1D04-409E-8961-8B2BFD29C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6823"/>
            <a:ext cx="9144000" cy="1655762"/>
          </a:xfrm>
        </p:spPr>
        <p:txBody>
          <a:bodyPr anchor="b"/>
          <a:lstStyle/>
          <a:p>
            <a:r>
              <a:rPr lang="de-DE" dirty="0"/>
              <a:t>Jonas Sorgenfrei</a:t>
            </a:r>
          </a:p>
        </p:txBody>
      </p:sp>
      <p:pic>
        <p:nvPicPr>
          <p:cNvPr id="1026" name="Picture 2" descr="Bildergebnis für fh wedel">
            <a:extLst>
              <a:ext uri="{FF2B5EF4-FFF2-40B4-BE49-F238E27FC236}">
                <a16:creationId xmlns:a16="http://schemas.microsoft.com/office/drawing/2014/main" id="{A72F95BD-FC93-4874-B4F4-E09F91332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050" y="475415"/>
            <a:ext cx="2865286" cy="107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517B27-3FD6-436C-9C24-F388E0D6E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689" y="3533023"/>
            <a:ext cx="4244622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16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06D7EE-4401-4D1E-8AB5-13C1C2D6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&amp; Auswertung Ansatz 2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EE45818A-100B-45D9-A0E4-FC09375B81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469113"/>
              </p:ext>
            </p:extLst>
          </p:nvPr>
        </p:nvGraphicFramePr>
        <p:xfrm>
          <a:off x="4162215" y="1690688"/>
          <a:ext cx="5555578" cy="40304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77282">
                  <a:extLst>
                    <a:ext uri="{9D8B030D-6E8A-4147-A177-3AD203B41FA5}">
                      <a16:colId xmlns:a16="http://schemas.microsoft.com/office/drawing/2014/main" val="127254426"/>
                    </a:ext>
                  </a:extLst>
                </a:gridCol>
                <a:gridCol w="1389148">
                  <a:extLst>
                    <a:ext uri="{9D8B030D-6E8A-4147-A177-3AD203B41FA5}">
                      <a16:colId xmlns:a16="http://schemas.microsoft.com/office/drawing/2014/main" val="4103375908"/>
                    </a:ext>
                  </a:extLst>
                </a:gridCol>
                <a:gridCol w="1389148">
                  <a:extLst>
                    <a:ext uri="{9D8B030D-6E8A-4147-A177-3AD203B41FA5}">
                      <a16:colId xmlns:a16="http://schemas.microsoft.com/office/drawing/2014/main" val="307761762"/>
                    </a:ext>
                  </a:extLst>
                </a:gridCol>
              </a:tblGrid>
              <a:tr h="514795">
                <a:tc rowSpan="2">
                  <a:txBody>
                    <a:bodyPr/>
                    <a:lstStyle/>
                    <a:p>
                      <a:r>
                        <a:rPr lang="de-DE" sz="1500" dirty="0">
                          <a:effectLst/>
                        </a:rPr>
                        <a:t> Deep </a:t>
                      </a:r>
                      <a:r>
                        <a:rPr lang="de-DE" sz="1500" dirty="0" err="1">
                          <a:effectLst/>
                        </a:rPr>
                        <a:t>Neural</a:t>
                      </a:r>
                      <a:r>
                        <a:rPr lang="de-DE" sz="1500" dirty="0">
                          <a:effectLst/>
                        </a:rPr>
                        <a:t> Network</a:t>
                      </a:r>
                      <a:endParaRPr lang="de-DE" sz="15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500" dirty="0">
                          <a:effectLst/>
                        </a:rPr>
                        <a:t>Validation-Set</a:t>
                      </a:r>
                      <a:endParaRPr lang="de-DE" sz="15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462774"/>
                  </a:ext>
                </a:extLst>
              </a:tr>
              <a:tr h="50223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err="1">
                          <a:effectLst/>
                        </a:rPr>
                        <a:t>Accuracy</a:t>
                      </a:r>
                      <a:endParaRPr lang="de-DE" sz="15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>
                          <a:effectLst/>
                        </a:rPr>
                        <a:t>AUC-Wert</a:t>
                      </a:r>
                      <a:endParaRPr lang="de-DE" sz="15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6191548"/>
                  </a:ext>
                </a:extLst>
              </a:tr>
              <a:tr h="1004479">
                <a:tc>
                  <a:txBody>
                    <a:bodyPr/>
                    <a:lstStyle/>
                    <a:p>
                      <a:r>
                        <a:rPr lang="de-DE" sz="1500">
                          <a:effectLst/>
                        </a:rPr>
                        <a:t>1ne Kugel in der Szene ID 1</a:t>
                      </a:r>
                      <a:br>
                        <a:rPr lang="de-DE" sz="1500">
                          <a:effectLst/>
                        </a:rPr>
                      </a:br>
                      <a:r>
                        <a:rPr lang="de-DE" sz="1500">
                          <a:effectLst/>
                        </a:rPr>
                        <a:t>(Modell-ID 02_03)</a:t>
                      </a:r>
                      <a:endParaRPr lang="de-DE" sz="15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>
                          <a:effectLst/>
                        </a:rPr>
                        <a:t>0,99</a:t>
                      </a:r>
                      <a:endParaRPr lang="de-DE" sz="15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>
                          <a:effectLst/>
                        </a:rPr>
                        <a:t>0,88</a:t>
                      </a:r>
                      <a:endParaRPr lang="de-DE" sz="15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1713823"/>
                  </a:ext>
                </a:extLst>
              </a:tr>
              <a:tr h="1004479">
                <a:tc>
                  <a:txBody>
                    <a:bodyPr/>
                    <a:lstStyle/>
                    <a:p>
                      <a:r>
                        <a:rPr lang="de-DE" sz="1500">
                          <a:effectLst/>
                        </a:rPr>
                        <a:t>3 Kugeln in der Szene ID 2</a:t>
                      </a:r>
                      <a:br>
                        <a:rPr lang="de-DE" sz="1500">
                          <a:effectLst/>
                        </a:rPr>
                      </a:br>
                      <a:r>
                        <a:rPr lang="de-DE" sz="1500">
                          <a:effectLst/>
                        </a:rPr>
                        <a:t>(Modell-ID 02_04)</a:t>
                      </a:r>
                      <a:endParaRPr lang="de-DE" sz="15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>
                          <a:effectLst/>
                        </a:rPr>
                        <a:t>0.96</a:t>
                      </a:r>
                      <a:endParaRPr lang="de-DE" sz="15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>
                          <a:effectLst/>
                        </a:rPr>
                        <a:t>0.88</a:t>
                      </a:r>
                      <a:endParaRPr lang="de-DE" sz="15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97544539"/>
                  </a:ext>
                </a:extLst>
              </a:tr>
              <a:tr h="1004479">
                <a:tc>
                  <a:txBody>
                    <a:bodyPr/>
                    <a:lstStyle/>
                    <a:p>
                      <a:r>
                        <a:rPr lang="de-DE" sz="1500">
                          <a:effectLst/>
                        </a:rPr>
                        <a:t>10 Kugeln in der Szene ID 3</a:t>
                      </a:r>
                      <a:br>
                        <a:rPr lang="de-DE" sz="1500">
                          <a:effectLst/>
                        </a:rPr>
                      </a:br>
                      <a:r>
                        <a:rPr lang="de-DE" sz="1500">
                          <a:effectLst/>
                        </a:rPr>
                        <a:t>(Modell-ID 02_05)</a:t>
                      </a:r>
                      <a:endParaRPr lang="de-DE" sz="15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0,83</a:t>
                      </a:r>
                      <a:endParaRPr lang="de-DE" sz="15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0,82</a:t>
                      </a:r>
                      <a:endParaRPr lang="de-DE" sz="15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0443494"/>
                  </a:ext>
                </a:extLst>
              </a:tr>
            </a:tbl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23C51016-F94D-4BE1-965D-7F53D503F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8"/>
          <a:stretch/>
        </p:blipFill>
        <p:spPr>
          <a:xfrm>
            <a:off x="2549983" y="2691256"/>
            <a:ext cx="1612231" cy="11210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F7322F1-BE25-45BF-A30E-8590291FB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22" y="3685870"/>
            <a:ext cx="1639592" cy="10247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6303DA2-AC9E-40EE-89F6-46A49B90C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21" y="4710616"/>
            <a:ext cx="1639593" cy="10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58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AF4B7-3B19-4826-962A-0EA72F275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90940D-0EDB-44C2-8A64-A931CE883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Hoher Zeitfaktor</a:t>
            </a:r>
          </a:p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  <a:p>
            <a:pPr lvl="1"/>
            <a:r>
              <a:rPr lang="de-DE" dirty="0"/>
              <a:t>Sehr Approximativer Ansatz</a:t>
            </a:r>
          </a:p>
          <a:p>
            <a:r>
              <a:rPr lang="de-DE" dirty="0"/>
              <a:t>Raytracing Geometrie-Teil</a:t>
            </a:r>
          </a:p>
          <a:p>
            <a:pPr lvl="1"/>
            <a:r>
              <a:rPr lang="de-DE" dirty="0"/>
              <a:t>Benötigt Hohe Genauigkeit</a:t>
            </a:r>
          </a:p>
          <a:p>
            <a:endParaRPr lang="de-DE" dirty="0"/>
          </a:p>
          <a:p>
            <a:r>
              <a:rPr lang="de-DE" dirty="0"/>
              <a:t>ML Anwendung auf der Post-Processing-Ebene</a:t>
            </a:r>
          </a:p>
          <a:p>
            <a:pPr lvl="1"/>
            <a:r>
              <a:rPr lang="de-DE" dirty="0"/>
              <a:t>z.B. </a:t>
            </a:r>
            <a:r>
              <a:rPr lang="de-DE" dirty="0" err="1"/>
              <a:t>Denoising</a:t>
            </a:r>
            <a:endParaRPr lang="de-DE" dirty="0"/>
          </a:p>
          <a:p>
            <a:r>
              <a:rPr lang="de-DE" dirty="0"/>
              <a:t>ML für die Scene-</a:t>
            </a:r>
            <a:r>
              <a:rPr lang="de-DE" dirty="0" err="1"/>
              <a:t>Acceleration</a:t>
            </a:r>
            <a:r>
              <a:rPr lang="de-DE" dirty="0"/>
              <a:t> Strukturen</a:t>
            </a:r>
          </a:p>
        </p:txBody>
      </p:sp>
    </p:spTree>
    <p:extLst>
      <p:ext uri="{BB962C8B-B14F-4D97-AF65-F5344CB8AC3E}">
        <p14:creationId xmlns:p14="http://schemas.microsoft.com/office/powerpoint/2010/main" val="1297122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5A024A-C326-46E0-A8D1-E4544DE4C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CBA0CA-13A2-46D5-98B3-7E562EE99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2286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42315B-78F8-486A-9F11-7D8FDE33A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6875"/>
            <a:ext cx="12192000" cy="2286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64C4F0E-171F-4712-B2CB-E77A717ADBA5}"/>
              </a:ext>
            </a:extLst>
          </p:cNvPr>
          <p:cNvSpPr txBox="1"/>
          <p:nvPr/>
        </p:nvSpPr>
        <p:spPr>
          <a:xfrm>
            <a:off x="10138611" y="3330357"/>
            <a:ext cx="1797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rgbClr val="FF0000"/>
                </a:solidFill>
              </a:rPr>
              <a:t>T = 4min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33C2BB-A5E4-4D55-A8AB-F09EF0BEF013}"/>
              </a:ext>
            </a:extLst>
          </p:cNvPr>
          <p:cNvSpPr txBox="1"/>
          <p:nvPr/>
        </p:nvSpPr>
        <p:spPr>
          <a:xfrm>
            <a:off x="10138610" y="5846544"/>
            <a:ext cx="1797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rgbClr val="FF0000"/>
                </a:solidFill>
              </a:rPr>
              <a:t>T = 9min</a:t>
            </a:r>
          </a:p>
        </p:txBody>
      </p:sp>
    </p:spTree>
    <p:extLst>
      <p:ext uri="{BB962C8B-B14F-4D97-AF65-F5344CB8AC3E}">
        <p14:creationId xmlns:p14="http://schemas.microsoft.com/office/powerpoint/2010/main" val="1915593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79E19-B120-4679-89A9-C0E0508E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B798E7-8AD2-432F-9FFB-DE9604BF1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de-DE" dirty="0"/>
              <a:t>Zeitfaktor</a:t>
            </a:r>
          </a:p>
          <a:p>
            <a:r>
              <a:rPr lang="de-DE" dirty="0"/>
              <a:t>Komplexität der Szenen</a:t>
            </a:r>
          </a:p>
          <a:p>
            <a:r>
              <a:rPr lang="de-DE" dirty="0"/>
              <a:t>Strahlen Redundanz/Affinität</a:t>
            </a:r>
          </a:p>
          <a:p>
            <a:pPr lvl="1"/>
            <a:r>
              <a:rPr lang="de-DE" dirty="0"/>
              <a:t>Geometrisch</a:t>
            </a:r>
          </a:p>
          <a:p>
            <a:pPr lvl="1"/>
            <a:r>
              <a:rPr lang="de-DE" dirty="0"/>
              <a:t>Temporär</a:t>
            </a:r>
          </a:p>
        </p:txBody>
      </p:sp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19DC13C8-D531-42B0-AD56-E07CF603A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1690688"/>
            <a:ext cx="46642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19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F04215-DA3D-4265-9337-96DC5552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Forschungsfragestellung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F671E6-C98C-4A82-8088-EE570A77E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6948"/>
            <a:ext cx="10515600" cy="1764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600" dirty="0"/>
              <a:t>Kann ein Modell aus dem Bereich des maschinellen Lernens eine geometrische Szenen-Struktur anhand gegebener Schnitttests erlernen?</a:t>
            </a:r>
          </a:p>
        </p:txBody>
      </p:sp>
    </p:spTree>
    <p:extLst>
      <p:ext uri="{BB962C8B-B14F-4D97-AF65-F5344CB8AC3E}">
        <p14:creationId xmlns:p14="http://schemas.microsoft.com/office/powerpoint/2010/main" val="231910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213AC-20AF-4DBB-90C2-6BEA4A18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Ansatz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970F57-E4AB-41A2-9232-3B3E7505F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04910" cy="2435307"/>
          </a:xfrm>
        </p:spPr>
        <p:txBody>
          <a:bodyPr>
            <a:normAutofit/>
          </a:bodyPr>
          <a:lstStyle/>
          <a:p>
            <a:r>
              <a:rPr lang="de-DE" dirty="0"/>
              <a:t>Szenen-Geometrie </a:t>
            </a:r>
            <a:r>
              <a:rPr lang="de-DE" dirty="0" err="1"/>
              <a:t>Schnittests</a:t>
            </a:r>
            <a:endParaRPr lang="de-DE" dirty="0"/>
          </a:p>
          <a:p>
            <a:r>
              <a:rPr lang="de-DE" dirty="0"/>
              <a:t>Trifft ein gegebener Strahl die Szenen Geometrie oder nicht?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Definition Strahl: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1259118-6E60-4495-9AD6-08D876D89FA3}"/>
              </a:ext>
            </a:extLst>
          </p:cNvPr>
          <p:cNvSpPr/>
          <p:nvPr/>
        </p:nvSpPr>
        <p:spPr>
          <a:xfrm>
            <a:off x="9087535" y="3148266"/>
            <a:ext cx="577516" cy="5935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0979BDA-FB00-4C61-96BD-EB4E87EAD519}"/>
              </a:ext>
            </a:extLst>
          </p:cNvPr>
          <p:cNvSpPr/>
          <p:nvPr/>
        </p:nvSpPr>
        <p:spPr>
          <a:xfrm>
            <a:off x="9897662" y="2835443"/>
            <a:ext cx="577516" cy="5935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D2076AB-05E1-4DD7-8F63-21BDA6C768BD}"/>
              </a:ext>
            </a:extLst>
          </p:cNvPr>
          <p:cNvSpPr/>
          <p:nvPr/>
        </p:nvSpPr>
        <p:spPr>
          <a:xfrm>
            <a:off x="9653019" y="3863888"/>
            <a:ext cx="433137" cy="397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Stern: 5 Zacken 6">
            <a:extLst>
              <a:ext uri="{FF2B5EF4-FFF2-40B4-BE49-F238E27FC236}">
                <a16:creationId xmlns:a16="http://schemas.microsoft.com/office/drawing/2014/main" id="{93793049-3645-4435-9DD9-3519D8B52E07}"/>
              </a:ext>
            </a:extLst>
          </p:cNvPr>
          <p:cNvSpPr/>
          <p:nvPr/>
        </p:nvSpPr>
        <p:spPr>
          <a:xfrm rot="21064084">
            <a:off x="10330957" y="3297169"/>
            <a:ext cx="778042" cy="78606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17E96B8-DC9C-4AA9-A580-7D83FA2C305B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9536715" y="4260932"/>
            <a:ext cx="332873" cy="12294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4FECB80-0DDB-4981-B94C-931861F3A6F1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8715383" y="2835443"/>
            <a:ext cx="456727" cy="39974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8435032-CAF3-4D07-BBA8-CA48B144FEAB}"/>
              </a:ext>
            </a:extLst>
          </p:cNvPr>
          <p:cNvCxnSpPr>
            <a:cxnSpLocks/>
          </p:cNvCxnSpPr>
          <p:nvPr/>
        </p:nvCxnSpPr>
        <p:spPr>
          <a:xfrm flipV="1">
            <a:off x="10154336" y="2268150"/>
            <a:ext cx="32084" cy="56864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71DE24A-56ED-444E-B1A8-9721FBB65F61}"/>
              </a:ext>
            </a:extLst>
          </p:cNvPr>
          <p:cNvCxnSpPr>
            <a:cxnSpLocks/>
          </p:cNvCxnSpPr>
          <p:nvPr/>
        </p:nvCxnSpPr>
        <p:spPr>
          <a:xfrm flipV="1">
            <a:off x="11036651" y="3035316"/>
            <a:ext cx="317149" cy="48419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D7156B6-A888-48D9-8513-11AAD9FD8F48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9970590" y="3342076"/>
            <a:ext cx="11647" cy="5317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8196B79-E19C-44B7-9D1C-9A23C57604CB}"/>
              </a:ext>
            </a:extLst>
          </p:cNvPr>
          <p:cNvCxnSpPr>
            <a:cxnSpLocks/>
          </p:cNvCxnSpPr>
          <p:nvPr/>
        </p:nvCxnSpPr>
        <p:spPr>
          <a:xfrm flipV="1">
            <a:off x="10084153" y="3396594"/>
            <a:ext cx="204535" cy="4772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54A0274-1C41-4578-98F6-5635DF1FF16F}"/>
              </a:ext>
            </a:extLst>
          </p:cNvPr>
          <p:cNvCxnSpPr>
            <a:cxnSpLocks/>
            <a:stCxn id="6" idx="0"/>
            <a:endCxn id="4" idx="5"/>
          </p:cNvCxnSpPr>
          <p:nvPr/>
        </p:nvCxnSpPr>
        <p:spPr>
          <a:xfrm flipH="1" flipV="1">
            <a:off x="9580476" y="3654899"/>
            <a:ext cx="289112" cy="2089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1B400CB8-84C6-4A16-8CFF-F571AAABA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951315"/>
              </p:ext>
            </p:extLst>
          </p:nvPr>
        </p:nvGraphicFramePr>
        <p:xfrm>
          <a:off x="838200" y="4138868"/>
          <a:ext cx="6404438" cy="546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208">
                  <a:extLst>
                    <a:ext uri="{9D8B030D-6E8A-4147-A177-3AD203B41FA5}">
                      <a16:colId xmlns:a16="http://schemas.microsoft.com/office/drawing/2014/main" val="3466111397"/>
                    </a:ext>
                  </a:extLst>
                </a:gridCol>
                <a:gridCol w="2199418">
                  <a:extLst>
                    <a:ext uri="{9D8B030D-6E8A-4147-A177-3AD203B41FA5}">
                      <a16:colId xmlns:a16="http://schemas.microsoft.com/office/drawing/2014/main" val="4068754082"/>
                    </a:ext>
                  </a:extLst>
                </a:gridCol>
                <a:gridCol w="2134812">
                  <a:extLst>
                    <a:ext uri="{9D8B030D-6E8A-4147-A177-3AD203B41FA5}">
                      <a16:colId xmlns:a16="http://schemas.microsoft.com/office/drawing/2014/main" val="1846325908"/>
                    </a:ext>
                  </a:extLst>
                </a:gridCol>
              </a:tblGrid>
              <a:tr h="546342"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/>
                        <a:t>Ursprung (3f)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/>
                        <a:t>Richtung (3f)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/>
                        <a:t>Schnitt (1b)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522093"/>
                  </a:ext>
                </a:extLst>
              </a:tr>
            </a:tbl>
          </a:graphicData>
        </a:graphic>
      </p:graphicFrame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AC308A0E-C970-43CD-8C29-AD40C6CBD847}"/>
              </a:ext>
            </a:extLst>
          </p:cNvPr>
          <p:cNvSpPr txBox="1">
            <a:spLocks/>
          </p:cNvSpPr>
          <p:nvPr/>
        </p:nvSpPr>
        <p:spPr>
          <a:xfrm>
            <a:off x="838200" y="4875673"/>
            <a:ext cx="7204910" cy="12294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Anwendungszweck</a:t>
            </a:r>
          </a:p>
          <a:p>
            <a:pPr lvl="1"/>
            <a:r>
              <a:rPr lang="de-DE" dirty="0"/>
              <a:t>Umgehung Szenen Traversierung</a:t>
            </a:r>
          </a:p>
          <a:p>
            <a:pPr lvl="1"/>
            <a:r>
              <a:rPr lang="de-DE" dirty="0"/>
              <a:t>Szenensilhouette</a:t>
            </a:r>
          </a:p>
        </p:txBody>
      </p:sp>
    </p:spTree>
    <p:extLst>
      <p:ext uri="{BB962C8B-B14F-4D97-AF65-F5344CB8AC3E}">
        <p14:creationId xmlns:p14="http://schemas.microsoft.com/office/powerpoint/2010/main" val="106968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B90A8-12AC-43FB-9994-C2B042F52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Test-Daten-Satz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E45332-2029-408E-BB9F-0F41F5C7F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27821" cy="4351338"/>
          </a:xfrm>
        </p:spPr>
        <p:txBody>
          <a:bodyPr/>
          <a:lstStyle/>
          <a:p>
            <a:r>
              <a:rPr lang="de-DE" dirty="0"/>
              <a:t>Test Szene exportiert mit der </a:t>
            </a:r>
            <a:r>
              <a:rPr lang="de-DE" dirty="0" err="1"/>
              <a:t>pbrt</a:t>
            </a:r>
            <a:r>
              <a:rPr lang="de-DE" dirty="0"/>
              <a:t> Implementation [1]</a:t>
            </a:r>
          </a:p>
          <a:p>
            <a:pPr lvl="1"/>
            <a:r>
              <a:rPr lang="de-DE" dirty="0"/>
              <a:t>komplexe </a:t>
            </a:r>
            <a:r>
              <a:rPr lang="de-DE" dirty="0" err="1"/>
              <a:t>Szenengeometrien</a:t>
            </a:r>
            <a:endParaRPr lang="de-DE" dirty="0"/>
          </a:p>
          <a:p>
            <a:pPr lvl="1"/>
            <a:r>
              <a:rPr lang="de-DE" dirty="0"/>
              <a:t>Geometrie-Lichtquelle</a:t>
            </a:r>
          </a:p>
          <a:p>
            <a:pPr lvl="1"/>
            <a:r>
              <a:rPr lang="de-DE" dirty="0"/>
              <a:t>Grundfläche &amp; Hintergrundfläche</a:t>
            </a:r>
          </a:p>
          <a:p>
            <a:r>
              <a:rPr lang="de-DE" dirty="0" err="1"/>
              <a:t>Renderzeit</a:t>
            </a:r>
            <a:r>
              <a:rPr lang="de-DE" dirty="0"/>
              <a:t> &lt; 5 Sekunden</a:t>
            </a:r>
          </a:p>
          <a:p>
            <a:r>
              <a:rPr lang="de-DE" dirty="0"/>
              <a:t>Exportierte Strahlen</a:t>
            </a:r>
          </a:p>
          <a:p>
            <a:pPr lvl="1"/>
            <a:r>
              <a:rPr lang="de-DE" dirty="0"/>
              <a:t>16.8 Millionen</a:t>
            </a:r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B4C48F-91CD-4C46-8B85-A8C5C0207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21" y="1825625"/>
            <a:ext cx="4487779" cy="435133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5CCB23F-51C7-447F-B0A0-A98174769A28}"/>
              </a:ext>
            </a:extLst>
          </p:cNvPr>
          <p:cNvSpPr txBox="1"/>
          <p:nvPr/>
        </p:nvSpPr>
        <p:spPr>
          <a:xfrm>
            <a:off x="8730966" y="6176963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[1] https://www.pbrt.org/</a:t>
            </a:r>
          </a:p>
        </p:txBody>
      </p:sp>
    </p:spTree>
    <p:extLst>
      <p:ext uri="{BB962C8B-B14F-4D97-AF65-F5344CB8AC3E}">
        <p14:creationId xmlns:p14="http://schemas.microsoft.com/office/powerpoint/2010/main" val="1891351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BBFBAC-84F3-4720-8BFE-A05F8C2D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Training &amp; Auswertung Ansatz 1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76F9A7D-B80B-45EA-9314-7A2FC0792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472" y="1716808"/>
            <a:ext cx="3418528" cy="245138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D9173F4-9214-4690-9070-8650B0350B8D}"/>
              </a:ext>
            </a:extLst>
          </p:cNvPr>
          <p:cNvSpPr txBox="1"/>
          <p:nvPr/>
        </p:nvSpPr>
        <p:spPr>
          <a:xfrm>
            <a:off x="408723" y="2203835"/>
            <a:ext cx="2068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Testsatz 13</a:t>
            </a:r>
            <a:br>
              <a:rPr lang="de-DE" dirty="0"/>
            </a:br>
            <a:br>
              <a:rPr lang="de-DE" dirty="0"/>
            </a:br>
            <a:r>
              <a:rPr lang="de-DE" dirty="0"/>
              <a:t>Lineares Klassifizier-</a:t>
            </a:r>
          </a:p>
          <a:p>
            <a:r>
              <a:rPr lang="de-DE" dirty="0"/>
              <a:t>Modell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39E6669-7697-421A-AC15-4D77EEF07802}"/>
              </a:ext>
            </a:extLst>
          </p:cNvPr>
          <p:cNvSpPr txBox="1"/>
          <p:nvPr/>
        </p:nvSpPr>
        <p:spPr>
          <a:xfrm>
            <a:off x="408723" y="4641794"/>
            <a:ext cx="220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Testsatz 14</a:t>
            </a:r>
          </a:p>
          <a:p>
            <a:endParaRPr lang="de-DE" dirty="0"/>
          </a:p>
          <a:p>
            <a:r>
              <a:rPr lang="de-DE" dirty="0"/>
              <a:t>Neuronales Netzwerk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B62D05E-32AD-4D34-9163-A401F6EE5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94877"/>
            <a:ext cx="3564417" cy="267331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7FAD7FE-3DA9-45D9-9B51-21A6388C2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853" y="4194310"/>
            <a:ext cx="3478147" cy="260861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CE7F0C6-0F58-4FD7-9E0A-20327B1CDC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04" y="4168191"/>
            <a:ext cx="3586413" cy="268981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329AEFF5-FC6A-490C-B3FF-2D0DDA60ED34}"/>
              </a:ext>
            </a:extLst>
          </p:cNvPr>
          <p:cNvSpPr txBox="1"/>
          <p:nvPr/>
        </p:nvSpPr>
        <p:spPr>
          <a:xfrm>
            <a:off x="9660417" y="5036950"/>
            <a:ext cx="18283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8h</a:t>
            </a:r>
          </a:p>
          <a:p>
            <a:endParaRPr lang="de-DE" dirty="0"/>
          </a:p>
          <a:p>
            <a:r>
              <a:rPr lang="de-DE" dirty="0"/>
              <a:t>AUC: 0.95</a:t>
            </a:r>
          </a:p>
          <a:p>
            <a:r>
              <a:rPr lang="de-DE" dirty="0"/>
              <a:t>Genauigkeit: 0.86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262524B-96B7-468D-8394-4B74409C083E}"/>
              </a:ext>
            </a:extLst>
          </p:cNvPr>
          <p:cNvSpPr txBox="1"/>
          <p:nvPr/>
        </p:nvSpPr>
        <p:spPr>
          <a:xfrm>
            <a:off x="9660417" y="2386578"/>
            <a:ext cx="18283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4h 30 min</a:t>
            </a:r>
          </a:p>
          <a:p>
            <a:endParaRPr lang="de-DE" dirty="0"/>
          </a:p>
          <a:p>
            <a:r>
              <a:rPr lang="de-DE" dirty="0"/>
              <a:t>AUC: 0.95</a:t>
            </a:r>
          </a:p>
          <a:p>
            <a:r>
              <a:rPr lang="de-DE" dirty="0"/>
              <a:t>Genauigkeit: 0.73</a:t>
            </a:r>
          </a:p>
        </p:txBody>
      </p:sp>
    </p:spTree>
    <p:extLst>
      <p:ext uri="{BB962C8B-B14F-4D97-AF65-F5344CB8AC3E}">
        <p14:creationId xmlns:p14="http://schemas.microsoft.com/office/powerpoint/2010/main" val="271687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0F16005-1CF8-45D2-BF6F-418F41CD113C}"/>
              </a:ext>
            </a:extLst>
          </p:cNvPr>
          <p:cNvCxnSpPr>
            <a:cxnSpLocks/>
            <a:stCxn id="5" idx="5"/>
            <a:endCxn id="10" idx="1"/>
          </p:cNvCxnSpPr>
          <p:nvPr/>
        </p:nvCxnSpPr>
        <p:spPr>
          <a:xfrm>
            <a:off x="9745225" y="2615294"/>
            <a:ext cx="391733" cy="1472923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8749A4A-EA54-4961-99E3-750B77F25C71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9340514" y="2562726"/>
            <a:ext cx="1143002" cy="11417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0C9B391-9BFF-450F-9E14-E7F99CF88FCD}"/>
              </a:ext>
            </a:extLst>
          </p:cNvPr>
          <p:cNvCxnSpPr>
            <a:cxnSpLocks/>
            <a:stCxn id="9" idx="2"/>
            <a:endCxn id="4" idx="6"/>
          </p:cNvCxnSpPr>
          <p:nvPr/>
        </p:nvCxnSpPr>
        <p:spPr>
          <a:xfrm flipH="1" flipV="1">
            <a:off x="9051756" y="2998997"/>
            <a:ext cx="1720518" cy="6007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D88E72E8-58C3-44D9-8447-7A03816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Ansatz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2067EE-6453-48AA-83AE-BC13D2F93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1332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Punkt-Sichtbarkeiten</a:t>
            </a:r>
          </a:p>
          <a:p>
            <a:r>
              <a:rPr lang="de-DE" dirty="0"/>
              <a:t>Besteht eine Sichtbarkeit zwischen 2 Punkten in einer Szene</a:t>
            </a:r>
          </a:p>
          <a:p>
            <a:endParaRPr lang="de-DE" dirty="0"/>
          </a:p>
          <a:p>
            <a:r>
              <a:rPr lang="de-DE" dirty="0"/>
              <a:t>Definition Punkt Tupel: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Anwendungszweck</a:t>
            </a:r>
          </a:p>
          <a:p>
            <a:pPr lvl="1"/>
            <a:r>
              <a:rPr lang="de-DE" dirty="0"/>
              <a:t>Schattenstrahlen</a:t>
            </a:r>
          </a:p>
          <a:p>
            <a:pPr lvl="1"/>
            <a:r>
              <a:rPr lang="de-DE" dirty="0"/>
              <a:t>Indirekte Beleuchtung</a:t>
            </a:r>
          </a:p>
          <a:p>
            <a:pPr lvl="1"/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20F23B4-D97C-40AF-8880-9B63C756CFCD}"/>
              </a:ext>
            </a:extLst>
          </p:cNvPr>
          <p:cNvSpPr/>
          <p:nvPr/>
        </p:nvSpPr>
        <p:spPr>
          <a:xfrm>
            <a:off x="8474240" y="2702218"/>
            <a:ext cx="577516" cy="5935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EB0507E-5219-40EB-B839-FA92AEADA969}"/>
              </a:ext>
            </a:extLst>
          </p:cNvPr>
          <p:cNvSpPr/>
          <p:nvPr/>
        </p:nvSpPr>
        <p:spPr>
          <a:xfrm>
            <a:off x="9252284" y="2108661"/>
            <a:ext cx="577516" cy="5935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A19F450-9C0A-440E-9E63-0E29E104C2AD}"/>
              </a:ext>
            </a:extLst>
          </p:cNvPr>
          <p:cNvSpPr/>
          <p:nvPr/>
        </p:nvSpPr>
        <p:spPr>
          <a:xfrm>
            <a:off x="9051756" y="3704515"/>
            <a:ext cx="577516" cy="5935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97D451FD-801E-4AE9-B9E0-2E646DF9E6EB}"/>
              </a:ext>
            </a:extLst>
          </p:cNvPr>
          <p:cNvSpPr/>
          <p:nvPr/>
        </p:nvSpPr>
        <p:spPr>
          <a:xfrm>
            <a:off x="10483516" y="2265947"/>
            <a:ext cx="577516" cy="5935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6469583-89EE-48C5-A278-346CF2250913}"/>
              </a:ext>
            </a:extLst>
          </p:cNvPr>
          <p:cNvSpPr/>
          <p:nvPr/>
        </p:nvSpPr>
        <p:spPr>
          <a:xfrm>
            <a:off x="9478878" y="2946858"/>
            <a:ext cx="577516" cy="5935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6F4ECF0-BCD3-43F0-BB8F-362F7D23A04A}"/>
              </a:ext>
            </a:extLst>
          </p:cNvPr>
          <p:cNvSpPr/>
          <p:nvPr/>
        </p:nvSpPr>
        <p:spPr>
          <a:xfrm>
            <a:off x="10772274" y="3302918"/>
            <a:ext cx="577516" cy="5935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F5BB242-9B6F-4A8C-812F-C65A3E39A9D8}"/>
              </a:ext>
            </a:extLst>
          </p:cNvPr>
          <p:cNvSpPr/>
          <p:nvPr/>
        </p:nvSpPr>
        <p:spPr>
          <a:xfrm>
            <a:off x="10052383" y="4001293"/>
            <a:ext cx="577516" cy="5935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4C1C104-3B77-44C5-A7FE-50AB6C222705}"/>
              </a:ext>
            </a:extLst>
          </p:cNvPr>
          <p:cNvCxnSpPr>
            <a:cxnSpLocks/>
            <a:stCxn id="5" idx="2"/>
            <a:endCxn id="4" idx="7"/>
          </p:cNvCxnSpPr>
          <p:nvPr/>
        </p:nvCxnSpPr>
        <p:spPr>
          <a:xfrm flipH="1">
            <a:off x="8967181" y="2405440"/>
            <a:ext cx="285103" cy="383702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F05E458-7D37-4E2A-A206-3E57D0AB8162}"/>
              </a:ext>
            </a:extLst>
          </p:cNvPr>
          <p:cNvCxnSpPr>
            <a:cxnSpLocks/>
            <a:stCxn id="6" idx="2"/>
          </p:cNvCxnSpPr>
          <p:nvPr/>
        </p:nvCxnSpPr>
        <p:spPr>
          <a:xfrm flipH="1" flipV="1">
            <a:off x="9041908" y="3085920"/>
            <a:ext cx="9848" cy="915374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ED13A1D-7B7E-45CA-AD80-0C66084ABDBD}"/>
              </a:ext>
            </a:extLst>
          </p:cNvPr>
          <p:cNvCxnSpPr>
            <a:cxnSpLocks/>
            <a:stCxn id="6" idx="6"/>
            <a:endCxn id="7" idx="4"/>
          </p:cNvCxnSpPr>
          <p:nvPr/>
        </p:nvCxnSpPr>
        <p:spPr>
          <a:xfrm flipV="1">
            <a:off x="9629272" y="2859504"/>
            <a:ext cx="1143002" cy="1141790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34B3AF87-900E-4BD4-9233-1CB20BCEE78D}"/>
              </a:ext>
            </a:extLst>
          </p:cNvPr>
          <p:cNvCxnSpPr>
            <a:cxnSpLocks/>
            <a:stCxn id="5" idx="4"/>
            <a:endCxn id="9" idx="1"/>
          </p:cNvCxnSpPr>
          <p:nvPr/>
        </p:nvCxnSpPr>
        <p:spPr>
          <a:xfrm>
            <a:off x="9541042" y="2702218"/>
            <a:ext cx="1315807" cy="687624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F587FCE1-DA9D-4509-8C34-DF1023D66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206380"/>
              </p:ext>
            </p:extLst>
          </p:nvPr>
        </p:nvGraphicFramePr>
        <p:xfrm>
          <a:off x="1103802" y="4170259"/>
          <a:ext cx="7200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346611139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06875408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84632590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675701303"/>
                    </a:ext>
                  </a:extLst>
                </a:gridCol>
              </a:tblGrid>
              <a:tr h="546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Position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Punkt A (3f)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dirty="0"/>
                        <a:t>Position</a:t>
                      </a:r>
                    </a:p>
                    <a:p>
                      <a:pPr algn="ctr"/>
                      <a:r>
                        <a:rPr lang="de-DE" sz="1800" b="0" dirty="0"/>
                        <a:t>Punkt B (3f)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Richtungsvektor</a:t>
                      </a:r>
                      <a:b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</a:b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AB (3f)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Sichtbarkeit </a:t>
                      </a:r>
                      <a:b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</a:b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(1b)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522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286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A134CF-E0E9-457D-8DE0-111E22725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Test-Daten-Satz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9CB1C6-2C54-4110-81C8-63C8CB9F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8687" cy="4351338"/>
          </a:xfrm>
        </p:spPr>
        <p:txBody>
          <a:bodyPr>
            <a:normAutofit/>
          </a:bodyPr>
          <a:lstStyle/>
          <a:p>
            <a:r>
              <a:rPr lang="de-DE" dirty="0"/>
              <a:t>Eigene C++ Implementation eines </a:t>
            </a:r>
            <a:r>
              <a:rPr lang="de-DE" dirty="0" err="1"/>
              <a:t>Raytracers</a:t>
            </a:r>
            <a:endParaRPr lang="de-DE" dirty="0"/>
          </a:p>
          <a:p>
            <a:r>
              <a:rPr lang="de-DE" dirty="0"/>
              <a:t>Zufällig verteilte Kugel-Geometrien </a:t>
            </a:r>
          </a:p>
          <a:p>
            <a:pPr lvl="1"/>
            <a:r>
              <a:rPr lang="de-DE" dirty="0"/>
              <a:t>Szenen </a:t>
            </a:r>
            <a:r>
              <a:rPr lang="de-DE" dirty="0" err="1"/>
              <a:t>Bounding</a:t>
            </a:r>
            <a:r>
              <a:rPr lang="de-DE" dirty="0"/>
              <a:t> Box</a:t>
            </a:r>
          </a:p>
          <a:p>
            <a:pPr lvl="2"/>
            <a:r>
              <a:rPr lang="de-DE" dirty="0"/>
              <a:t>20x4x20 </a:t>
            </a:r>
          </a:p>
          <a:p>
            <a:pPr lvl="1"/>
            <a:r>
              <a:rPr lang="de-DE" dirty="0"/>
              <a:t>Kugel Radius</a:t>
            </a:r>
          </a:p>
          <a:p>
            <a:pPr lvl="2"/>
            <a:r>
              <a:rPr lang="de-DE" dirty="0"/>
              <a:t>[0.1,1]</a:t>
            </a:r>
          </a:p>
          <a:p>
            <a:r>
              <a:rPr lang="de-DE" dirty="0"/>
              <a:t>Exportierte </a:t>
            </a:r>
            <a:r>
              <a:rPr lang="de-DE" dirty="0" err="1"/>
              <a:t>Punkttupe</a:t>
            </a:r>
            <a:endParaRPr lang="de-DE" dirty="0"/>
          </a:p>
          <a:p>
            <a:pPr lvl="1"/>
            <a:r>
              <a:rPr lang="de-DE" dirty="0"/>
              <a:t>(jeweils) 2,5 </a:t>
            </a:r>
            <a:r>
              <a:rPr lang="de-DE" dirty="0" err="1"/>
              <a:t>Mio</a:t>
            </a:r>
            <a:endParaRPr lang="de-DE" dirty="0"/>
          </a:p>
          <a:p>
            <a:pPr marL="914400" lvl="2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75F55F1-46E2-4F8A-87EA-1836FDED7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463" y="1825625"/>
            <a:ext cx="3176337" cy="178668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F9E98F3-9D44-4D6D-A8CA-458CB67AF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761" y="1825624"/>
            <a:ext cx="2858702" cy="178668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B37057C-A4DF-49F4-9DE1-D5AE0948E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589" y="3612313"/>
            <a:ext cx="3178211" cy="19863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81B0239-7C99-4395-9976-F634216A89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8"/>
          <a:stretch/>
        </p:blipFill>
        <p:spPr>
          <a:xfrm>
            <a:off x="5318761" y="3612313"/>
            <a:ext cx="2856828" cy="198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63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</Words>
  <Application>Microsoft Office PowerPoint</Application>
  <PresentationFormat>Breitbild</PresentationFormat>
  <Paragraphs>143</Paragraphs>
  <Slides>11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Wingdings</vt:lpstr>
      <vt:lpstr>Office</vt:lpstr>
      <vt:lpstr>BACHELOR-THESIS Machine Learning acceleration in Raytracing</vt:lpstr>
      <vt:lpstr>Motivation</vt:lpstr>
      <vt:lpstr>Motivation</vt:lpstr>
      <vt:lpstr>Forschungsfragestellung</vt:lpstr>
      <vt:lpstr>Ansatz 1</vt:lpstr>
      <vt:lpstr>Test-Daten-Satz 1</vt:lpstr>
      <vt:lpstr>Training &amp; Auswertung Ansatz 1</vt:lpstr>
      <vt:lpstr>Ansatz 2</vt:lpstr>
      <vt:lpstr>Test-Daten-Satz 2</vt:lpstr>
      <vt:lpstr>Training &amp; Auswertung Ansatz 2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BACHELOR-THESIS Machine Learning acceleration in Raytracing</dc:title>
  <dc:creator>Jonas Sorgenfrei</dc:creator>
  <cp:lastModifiedBy>Jonas Sorgenfrei</cp:lastModifiedBy>
  <cp:revision>26</cp:revision>
  <dcterms:created xsi:type="dcterms:W3CDTF">2019-09-17T06:38:13Z</dcterms:created>
  <dcterms:modified xsi:type="dcterms:W3CDTF">2019-09-17T18:41:33Z</dcterms:modified>
</cp:coreProperties>
</file>